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63" r:id="rId3"/>
    <p:sldId id="291" r:id="rId4"/>
    <p:sldId id="264" r:id="rId5"/>
    <p:sldId id="292" r:id="rId6"/>
    <p:sldId id="287" r:id="rId7"/>
    <p:sldId id="272" r:id="rId8"/>
    <p:sldId id="293" r:id="rId9"/>
    <p:sldId id="274" r:id="rId10"/>
    <p:sldId id="268" r:id="rId11"/>
    <p:sldId id="288" r:id="rId12"/>
    <p:sldId id="294" r:id="rId13"/>
    <p:sldId id="295" r:id="rId14"/>
    <p:sldId id="289" r:id="rId15"/>
    <p:sldId id="290" r:id="rId16"/>
    <p:sldId id="277" r:id="rId17"/>
    <p:sldId id="278" r:id="rId18"/>
    <p:sldId id="283" r:id="rId19"/>
    <p:sldId id="260" r:id="rId20"/>
    <p:sldId id="261" r:id="rId21"/>
    <p:sldId id="262" r:id="rId22"/>
    <p:sldId id="258" r:id="rId23"/>
    <p:sldId id="280" r:id="rId24"/>
    <p:sldId id="257" r:id="rId25"/>
    <p:sldId id="281" r:id="rId26"/>
    <p:sldId id="259" r:id="rId27"/>
    <p:sldId id="282" r:id="rId28"/>
    <p:sldId id="267" r:id="rId29"/>
    <p:sldId id="279" r:id="rId30"/>
    <p:sldId id="269" r:id="rId31"/>
    <p:sldId id="275" r:id="rId32"/>
    <p:sldId id="276" r:id="rId33"/>
    <p:sldId id="284" r:id="rId34"/>
    <p:sldId id="285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1" autoAdjust="0"/>
    <p:restoredTop sz="94660"/>
  </p:normalViewPr>
  <p:slideViewPr>
    <p:cSldViewPr>
      <p:cViewPr varScale="1">
        <p:scale>
          <a:sx n="117" d="100"/>
          <a:sy n="117" d="100"/>
        </p:scale>
        <p:origin x="-1212" y="-7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gif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07009-20FD-49D5-AB41-BA63684E522B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1577C-2213-4ED4-BA2D-F0AF3650B2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0432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Vertical cascade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36377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dog tags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948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10529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75280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75280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F1577C-2213-4ED4-BA2D-F0AF3650B2B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27F66-45C4-4ADA-AE18-F378C8010D1A}" type="datetimeFigureOut">
              <a:rPr lang="en-US" smtClean="0"/>
              <a:pPr/>
              <a:t>3/22/2013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FA24B-998C-48C6-A349-D9604B72B77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24000"/>
            <a:ext cx="82296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/>
            </a:r>
            <a:br>
              <a:rPr lang="en-US" dirty="0" smtClean="0"/>
            </a:br>
            <a:r>
              <a:rPr lang="en-US" sz="6000" dirty="0" smtClean="0"/>
              <a:t>ERP v. Regressed ERP (</a:t>
            </a:r>
            <a:r>
              <a:rPr lang="en-US" sz="6000" dirty="0" err="1" smtClean="0"/>
              <a:t>rERP</a:t>
            </a:r>
            <a:r>
              <a:rPr lang="en-US" sz="6000" dirty="0" smtClean="0"/>
              <a:t>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2362200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 Matthew Burns, Nima Bigdely-Shamlo, Nathaniel Smith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/>
              <a:t>Compute ERP and rERP for all 127 channels.</a:t>
            </a:r>
          </a:p>
          <a:p>
            <a:pPr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At each event, subtract the ERP and combined </a:t>
            </a:r>
            <a:r>
              <a:rPr lang="en-US" dirty="0" err="1" smtClean="0"/>
              <a:t>rERP</a:t>
            </a:r>
            <a:r>
              <a:rPr lang="en-US" dirty="0" smtClean="0"/>
              <a:t> estimates from original signal (noise).   </a:t>
            </a:r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Subtract variance of noise from variance of original signal (Reduction of Variance: AKA R-squared: AKA Coefficient of Determination).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66"/>
          <p:cNvSpPr txBox="1"/>
          <p:nvPr/>
        </p:nvSpPr>
        <p:spPr>
          <a:xfrm>
            <a:off x="5715000" y="3810000"/>
            <a:ext cx="3273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perform channel regression and</a:t>
            </a:r>
          </a:p>
          <a:p>
            <a:r>
              <a:rPr lang="en-US" dirty="0"/>
              <a:t>a</a:t>
            </a:r>
            <a:r>
              <a:rPr lang="en-US" dirty="0" smtClean="0"/>
              <a:t>veraging.  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5715000" y="2286000"/>
            <a:ext cx="3118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compile data into sequence file</a:t>
            </a:r>
          </a:p>
          <a:p>
            <a:r>
              <a:rPr lang="en-US" dirty="0" smtClean="0"/>
              <a:t>~1.7 GB each file, 15-150 files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5715000" y="5257800"/>
            <a:ext cx="1580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collect results 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5715000" y="6019800"/>
            <a:ext cx="24253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pickle, base64 encoding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953000" y="762000"/>
            <a:ext cx="1219200" cy="533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Timeseries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828800" y="762000"/>
            <a:ext cx="1274831" cy="533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Events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 flipV="1">
            <a:off x="3657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flipV="1">
            <a:off x="2895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V="1">
            <a:off x="3276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124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505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flipV="1">
            <a:off x="4038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flipV="1">
            <a:off x="4419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 flipV="1">
            <a:off x="4800600" y="2438400"/>
            <a:ext cx="228600" cy="152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886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029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267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648200" y="2438400"/>
            <a:ext cx="152400" cy="152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76600" y="266700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File</a:t>
            </a:r>
            <a:endParaRPr lang="en-US" dirty="0"/>
          </a:p>
        </p:txBody>
      </p:sp>
      <p:sp>
        <p:nvSpPr>
          <p:cNvPr id="60" name="Rectangle 59"/>
          <p:cNvSpPr/>
          <p:nvPr/>
        </p:nvSpPr>
        <p:spPr>
          <a:xfrm>
            <a:off x="2718891" y="3738943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404691" y="3738943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090491" y="3738943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776291" y="3738943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718891" y="5110543"/>
            <a:ext cx="2667000" cy="457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Reduce</a:t>
            </a:r>
            <a:endParaRPr lang="en-US" dirty="0"/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3023691" y="44247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3709491" y="44247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395291" y="44247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5081091" y="44247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2819400" y="1981200"/>
            <a:ext cx="2425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pickle, base64 encoding</a:t>
            </a:r>
            <a:endParaRPr lang="en-US" dirty="0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3023691" y="30531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709491" y="30531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395291" y="30531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081091" y="3053143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114800" y="5562600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5105400" y="1371600"/>
            <a:ext cx="4572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2514600" y="1371600"/>
            <a:ext cx="38100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3429000" y="762000"/>
            <a:ext cx="1274831" cy="533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Predictor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4114800" y="1371600"/>
            <a:ext cx="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52600" y="685800"/>
            <a:ext cx="5486400" cy="685800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52600" y="381000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HDFS</a:t>
            </a:r>
            <a:endParaRPr lang="en-US" sz="1400" i="1" dirty="0"/>
          </a:p>
        </p:txBody>
      </p:sp>
      <p:sp>
        <p:nvSpPr>
          <p:cNvPr id="6" name="Rectangle 5"/>
          <p:cNvSpPr/>
          <p:nvPr/>
        </p:nvSpPr>
        <p:spPr>
          <a:xfrm>
            <a:off x="1828800" y="8382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638800" y="8382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dataset3.set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33800" y="838200"/>
            <a:ext cx="16002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dataset2.set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09800" y="1676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91000" y="1676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96000" y="1676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514600" y="1219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495800" y="1219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400800" y="1219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1752600" y="3352800"/>
            <a:ext cx="5486400" cy="685800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514600" y="30480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1828800" y="35052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733800" y="35052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638800" y="35052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dataset1.seq2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514600" y="2286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495800" y="2286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00800" y="2286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28800" y="26670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dataset1.seq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715000" y="26670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dataset3.seq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3810000" y="26670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dataset2.seq</a:t>
            </a:r>
            <a:endParaRPr lang="en-US" dirty="0"/>
          </a:p>
        </p:txBody>
      </p:sp>
      <p:cxnSp>
        <p:nvCxnSpPr>
          <p:cNvPr id="42" name="Straight Connector 41"/>
          <p:cNvCxnSpPr/>
          <p:nvPr/>
        </p:nvCxnSpPr>
        <p:spPr>
          <a:xfrm flipV="1">
            <a:off x="4495800" y="30480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6400800" y="30480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2514600" y="3886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4495800" y="3886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6400800" y="38862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209800" y="4343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4191000" y="4343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096000" y="4343400"/>
            <a:ext cx="609600" cy="60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2514600" y="4953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495800" y="4953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400800" y="49530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/>
          <p:cNvSpPr/>
          <p:nvPr/>
        </p:nvSpPr>
        <p:spPr>
          <a:xfrm>
            <a:off x="1752600" y="5334000"/>
            <a:ext cx="5486400" cy="685800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Reduce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495800" y="6019800"/>
            <a:ext cx="0" cy="3810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4495800" y="64770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553200" y="381000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s</a:t>
            </a:r>
            <a:r>
              <a:rPr lang="en-US" sz="1400" i="1" dirty="0" smtClean="0"/>
              <a:t>tage 1</a:t>
            </a:r>
            <a:endParaRPr lang="en-US" sz="1400" i="1" dirty="0"/>
          </a:p>
        </p:txBody>
      </p:sp>
      <p:sp>
        <p:nvSpPr>
          <p:cNvPr id="71" name="TextBox 70"/>
          <p:cNvSpPr txBox="1"/>
          <p:nvPr/>
        </p:nvSpPr>
        <p:spPr>
          <a:xfrm>
            <a:off x="6477000" y="3048000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s</a:t>
            </a:r>
            <a:r>
              <a:rPr lang="en-US" sz="1400" i="1" dirty="0" smtClean="0"/>
              <a:t>tage 2</a:t>
            </a:r>
            <a:endParaRPr lang="en-US" sz="1400" i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park-project-header1.png"/>
          <p:cNvPicPr>
            <a:picLocks noChangeAspect="1"/>
          </p:cNvPicPr>
          <p:nvPr/>
        </p:nvPicPr>
        <p:blipFill>
          <a:blip r:embed="rId2" cstate="print"/>
          <a:srcRect l="3350" t="10152" r="57567" b="13712"/>
          <a:stretch>
            <a:fillRect/>
          </a:stretch>
        </p:blipFill>
        <p:spPr>
          <a:xfrm>
            <a:off x="3505200" y="0"/>
            <a:ext cx="2133600" cy="914401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828800" y="1219200"/>
            <a:ext cx="5486400" cy="685800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28800" y="914400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HDFS</a:t>
            </a:r>
            <a:endParaRPr lang="en-US" sz="1400" i="1" dirty="0"/>
          </a:p>
        </p:txBody>
      </p:sp>
      <p:sp>
        <p:nvSpPr>
          <p:cNvPr id="8" name="Rectangle 7"/>
          <p:cNvSpPr/>
          <p:nvPr/>
        </p:nvSpPr>
        <p:spPr>
          <a:xfrm>
            <a:off x="1905000" y="13716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15000" y="13716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dataset3.set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0" y="1371600"/>
            <a:ext cx="16002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dataset2.set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77000" y="5105400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s</a:t>
            </a:r>
            <a:r>
              <a:rPr lang="en-US" sz="1400" i="1" dirty="0" smtClean="0"/>
              <a:t>tage 2</a:t>
            </a:r>
            <a:endParaRPr lang="en-US" sz="1400" i="1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590800" y="1752600"/>
            <a:ext cx="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648200" y="1752600"/>
            <a:ext cx="0" cy="3810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53200" y="1752600"/>
            <a:ext cx="0" cy="3810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590800" y="2895600"/>
            <a:ext cx="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2590800" y="2895600"/>
            <a:ext cx="129540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2590800" y="2895600"/>
            <a:ext cx="2438400" cy="6096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/>
          <p:cNvSpPr/>
          <p:nvPr/>
        </p:nvSpPr>
        <p:spPr>
          <a:xfrm>
            <a:off x="1828800" y="3505200"/>
            <a:ext cx="5029200" cy="685800"/>
          </a:xfrm>
          <a:prstGeom prst="roundRect">
            <a:avLst/>
          </a:prstGeom>
          <a:solidFill>
            <a:schemeClr val="bg1"/>
          </a:solid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Reduce (gather)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2" name="Elbow Connector 51"/>
          <p:cNvCxnSpPr>
            <a:stCxn id="32" idx="3"/>
          </p:cNvCxnSpPr>
          <p:nvPr/>
        </p:nvCxnSpPr>
        <p:spPr>
          <a:xfrm flipH="1" flipV="1">
            <a:off x="3810000" y="2590800"/>
            <a:ext cx="3048000" cy="1257300"/>
          </a:xfrm>
          <a:prstGeom prst="bentConnector3">
            <a:avLst>
              <a:gd name="adj1" fmla="val -13424"/>
            </a:avLst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4800600" y="2362200"/>
            <a:ext cx="1828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iterate </a:t>
            </a:r>
            <a:r>
              <a:rPr lang="en-US" sz="1200" i="1" dirty="0" smtClean="0"/>
              <a:t>again, update </a:t>
            </a:r>
            <a:endParaRPr lang="en-US" sz="1200" i="1" dirty="0"/>
          </a:p>
        </p:txBody>
      </p:sp>
      <p:sp>
        <p:nvSpPr>
          <p:cNvPr id="55" name="Rounded Rectangle 54"/>
          <p:cNvSpPr/>
          <p:nvPr/>
        </p:nvSpPr>
        <p:spPr>
          <a:xfrm>
            <a:off x="1828800" y="5410200"/>
            <a:ext cx="5486400" cy="685800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905000" y="55626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810000" y="55626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715000" y="5562600"/>
            <a:ext cx="1524000" cy="38100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dataset1.seqn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2590800" y="59436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4572000" y="59436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6477000" y="5943600"/>
            <a:ext cx="0" cy="4572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477000" y="914400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s</a:t>
            </a:r>
            <a:r>
              <a:rPr lang="en-US" sz="1400" i="1" dirty="0" smtClean="0"/>
              <a:t>tage 1</a:t>
            </a:r>
            <a:endParaRPr lang="en-US" sz="1400" i="1" dirty="0"/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2590800" y="4191000"/>
            <a:ext cx="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667000" y="4267200"/>
            <a:ext cx="1447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iterating complete</a:t>
            </a:r>
            <a:endParaRPr lang="en-US" sz="1200" dirty="0"/>
          </a:p>
        </p:txBody>
      </p:sp>
      <p:sp>
        <p:nvSpPr>
          <p:cNvPr id="69" name="Rounded Rectangle 68"/>
          <p:cNvSpPr/>
          <p:nvPr/>
        </p:nvSpPr>
        <p:spPr>
          <a:xfrm>
            <a:off x="1828800" y="2286000"/>
            <a:ext cx="1981200" cy="6096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Map (scatter)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905000" y="46482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dataset1.seq</a:t>
            </a:r>
            <a:endParaRPr lang="en-US" dirty="0"/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2590800" y="5029200"/>
            <a:ext cx="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2667000" y="65532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4572000" y="65532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6477000" y="6553200"/>
            <a:ext cx="0" cy="2286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1143001"/>
            <a:ext cx="861060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400" dirty="0" smtClean="0"/>
              <a:t>Remove Outliers: non-trivial</a:t>
            </a:r>
          </a:p>
          <a:p>
            <a:pPr>
              <a:buFont typeface="Wingdings" pitchFamily="2" charset="2"/>
              <a:buChar char="q"/>
            </a:pPr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Create sparse predictor matrix</a:t>
            </a:r>
          </a:p>
          <a:p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Separate single channel into cross validation sets</a:t>
            </a:r>
          </a:p>
          <a:p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Solve linear least squares problem (as quadratic program 	with </a:t>
            </a:r>
            <a:r>
              <a:rPr lang="en-US" sz="2400" dirty="0" err="1" smtClean="0"/>
              <a:t>cvxopt</a:t>
            </a:r>
            <a:r>
              <a:rPr lang="en-US" sz="2400" dirty="0" smtClean="0"/>
              <a:t> software)</a:t>
            </a:r>
          </a:p>
          <a:p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Solve averaging problem</a:t>
            </a:r>
          </a:p>
          <a:p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Compute Reduction of Variance for regression and averaging</a:t>
            </a:r>
          </a:p>
          <a:p>
            <a:endParaRPr lang="en-US" sz="2400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Repeat for each cross-validation fold</a:t>
            </a:r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81000" y="3505200"/>
            <a:ext cx="76200" cy="76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57200" y="3276600"/>
            <a:ext cx="76200" cy="3048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81000" y="2057400"/>
            <a:ext cx="76200" cy="76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57200" y="1828800"/>
            <a:ext cx="76200" cy="3048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83805" y="2796961"/>
            <a:ext cx="76200" cy="76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60005" y="2568361"/>
            <a:ext cx="76200" cy="3048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81000" y="1371600"/>
            <a:ext cx="76200" cy="762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57200" y="1143000"/>
            <a:ext cx="76200" cy="3048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Compare Reduction of Variance (ROV) for averaging and regression (t test p=.01).</a:t>
            </a:r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Compare ROV for ICA and raw channels for both methods. </a:t>
            </a:r>
          </a:p>
          <a:p>
            <a:pPr>
              <a:buFontTx/>
              <a:buChar char="-"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Across all event types (in this case, 9 types)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 17, Event type 1 – ERP &amp; </a:t>
            </a:r>
            <a:r>
              <a:rPr lang="en-US" dirty="0" err="1" smtClean="0"/>
              <a:t>rERP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 descr="comp 17  type 1 erp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19200" y="1295400"/>
            <a:ext cx="6385995" cy="526464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 17 – ERP &amp; </a:t>
            </a:r>
            <a:r>
              <a:rPr lang="en-US" dirty="0" err="1" smtClean="0"/>
              <a:t>rERP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 descr="comp 17  type 1 erp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95400" y="1295400"/>
            <a:ext cx="6553200" cy="541758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 17 – ERP &amp; </a:t>
            </a:r>
            <a:r>
              <a:rPr lang="en-US" dirty="0" err="1" smtClean="0"/>
              <a:t>rERP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 descr="comp 17  type 1 erp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b="2236"/>
          <a:stretch>
            <a:fillRect/>
          </a:stretch>
        </p:blipFill>
        <p:spPr>
          <a:xfrm>
            <a:off x="1752600" y="1219200"/>
            <a:ext cx="6186601" cy="5486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1334"/>
          <a:stretch>
            <a:fillRect/>
          </a:stretch>
        </p:blipFill>
        <p:spPr>
          <a:xfrm>
            <a:off x="990600" y="990600"/>
            <a:ext cx="6682503" cy="5167089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Channels, Event type 1 – ROV (normalized)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pic>
        <p:nvPicPr>
          <p:cNvPr id="4" name="Picture 3" descr="EE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2286000"/>
            <a:ext cx="4429261" cy="3321946"/>
          </a:xfrm>
          <a:prstGeom prst="rect">
            <a:avLst/>
          </a:prstGeom>
        </p:spPr>
      </p:pic>
      <p:pic>
        <p:nvPicPr>
          <p:cNvPr id="5" name="Picture 4" descr="ERP_technique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76800" y="2286000"/>
            <a:ext cx="4094328" cy="33164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1752600"/>
            <a:ext cx="4654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Electroencephalography - EEG</a:t>
            </a:r>
            <a:endParaRPr lang="en-US" sz="2800" b="1" dirty="0"/>
          </a:p>
        </p:txBody>
      </p:sp>
      <p:sp>
        <p:nvSpPr>
          <p:cNvPr id="7" name="Rectangle 6"/>
          <p:cNvSpPr/>
          <p:nvPr/>
        </p:nvSpPr>
        <p:spPr>
          <a:xfrm>
            <a:off x="6477000" y="1752600"/>
            <a:ext cx="7521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ERP</a:t>
            </a:r>
            <a:endParaRPr 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90600" y="1066800"/>
            <a:ext cx="6772835" cy="5162824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ICA, Event type 1 – ROV (normalized)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66800" y="914400"/>
            <a:ext cx="6174307" cy="5457721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 and Channels, type 1 – ROV (Normalized)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 – ROV (normalized)</a:t>
            </a:r>
          </a:p>
        </p:txBody>
      </p:sp>
      <p:pic>
        <p:nvPicPr>
          <p:cNvPr id="7" name="Picture 6" descr="channels mean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19200" y="525566"/>
            <a:ext cx="6184758" cy="63017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 – ROV (normalized)</a:t>
            </a:r>
          </a:p>
        </p:txBody>
      </p:sp>
      <p:pic>
        <p:nvPicPr>
          <p:cNvPr id="7" name="Picture 6" descr="channels mean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1600" y="556284"/>
            <a:ext cx="6051910" cy="63017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 – ROV (normalized)</a:t>
            </a:r>
          </a:p>
        </p:txBody>
      </p:sp>
      <p:pic>
        <p:nvPicPr>
          <p:cNvPr id="5" name="Picture 4" descr="components mean1.jpg"/>
          <p:cNvPicPr>
            <a:picLocks noChangeAspect="1"/>
          </p:cNvPicPr>
          <p:nvPr/>
        </p:nvPicPr>
        <p:blipFill>
          <a:blip r:embed="rId2" cstate="print"/>
          <a:srcRect t="2352" b="1176"/>
          <a:stretch>
            <a:fillRect/>
          </a:stretch>
        </p:blipFill>
        <p:spPr>
          <a:xfrm>
            <a:off x="1295400" y="609600"/>
            <a:ext cx="6192506" cy="624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 – ROV (normalized)</a:t>
            </a:r>
          </a:p>
        </p:txBody>
      </p:sp>
      <p:pic>
        <p:nvPicPr>
          <p:cNvPr id="5" name="Picture 4" descr="components mean1.jpg"/>
          <p:cNvPicPr>
            <a:picLocks noChangeAspect="1"/>
          </p:cNvPicPr>
          <p:nvPr/>
        </p:nvPicPr>
        <p:blipFill>
          <a:blip r:embed="rId2" cstate="print"/>
          <a:srcRect b="2439"/>
          <a:stretch>
            <a:fillRect/>
          </a:stretch>
        </p:blipFill>
        <p:spPr>
          <a:xfrm>
            <a:off x="1295400" y="609600"/>
            <a:ext cx="6178897" cy="624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95400" y="536222"/>
            <a:ext cx="6051454" cy="6321778"/>
          </a:xfrm>
        </p:spPr>
      </p:pic>
      <p:sp>
        <p:nvSpPr>
          <p:cNvPr id="9" name="TextBox 8"/>
          <p:cNvSpPr txBox="1"/>
          <p:nvPr/>
        </p:nvSpPr>
        <p:spPr>
          <a:xfrm>
            <a:off x="3810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 and ICA – ROV (normalized)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828649" y="733950"/>
            <a:ext cx="2300025" cy="304800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83920" y="745170"/>
            <a:ext cx="2300025" cy="169230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89530" y="4038600"/>
            <a:ext cx="2300025" cy="107054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34261" y="4038600"/>
            <a:ext cx="1109340" cy="107054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95400" y="536222"/>
            <a:ext cx="6106050" cy="6321778"/>
          </a:xfrm>
        </p:spPr>
      </p:pic>
      <p:sp>
        <p:nvSpPr>
          <p:cNvPr id="9" name="TextBox 8"/>
          <p:cNvSpPr txBox="1"/>
          <p:nvPr/>
        </p:nvSpPr>
        <p:spPr>
          <a:xfrm>
            <a:off x="2286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 and ICA – ROV (normalized)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1856266" y="824192"/>
            <a:ext cx="2276181" cy="294983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4995" y="824192"/>
            <a:ext cx="2276181" cy="255715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70605" y="2892813"/>
            <a:ext cx="2276181" cy="81809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56265" y="2881592"/>
            <a:ext cx="2276181" cy="201019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61876" y="4955822"/>
            <a:ext cx="1038750" cy="101444"/>
          </a:xfrm>
          <a:prstGeom prst="rect">
            <a:avLst/>
          </a:prstGeom>
          <a:solidFill>
            <a:srgbClr val="00B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Regression better than averaging? </a:t>
            </a:r>
          </a:p>
          <a:p>
            <a:pPr lvl="1"/>
            <a:r>
              <a:rPr lang="en-US" dirty="0" smtClean="0"/>
              <a:t>If there is regular overlap with other ERPs, yes.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If there is no overlap, regression produces the same results as averaging. 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ICA components show a higher concentration of ROV compared with channels for each method.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000" dirty="0" smtClean="0"/>
              <a:t>Smith, Nathaniel . </a:t>
            </a:r>
            <a:r>
              <a:rPr lang="en-US" sz="2000" u="sng" dirty="0" smtClean="0"/>
              <a:t>Scaling Up Psycholinguistics</a:t>
            </a:r>
            <a:r>
              <a:rPr lang="en-US" sz="2000" dirty="0" smtClean="0"/>
              <a:t>. Dissertation, University of California, San Diego. 2011.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Bigdely-Shamlo, Nima , et al. </a:t>
            </a:r>
            <a:r>
              <a:rPr lang="en-US" sz="2000" u="sng" dirty="0" smtClean="0"/>
              <a:t>Brain activity-based image classification from rapid serial visual presentation</a:t>
            </a:r>
            <a:r>
              <a:rPr lang="en-US" sz="2000" dirty="0" smtClean="0"/>
              <a:t>. IEEE Transactions on Neural Systems and Rehabilitation Engineering. vol. 16, no. 5, pp. 432-441. 2008.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Averaged Event Related Potential</a:t>
            </a:r>
            <a:endParaRPr lang="en-US" dirty="0"/>
          </a:p>
        </p:txBody>
      </p:sp>
      <p:pic>
        <p:nvPicPr>
          <p:cNvPr id="5" name="Picture 4" descr="ERP_technique.gif"/>
          <p:cNvPicPr>
            <a:picLocks noChangeAspect="1"/>
          </p:cNvPicPr>
          <p:nvPr/>
        </p:nvPicPr>
        <p:blipFill rotWithShape="1">
          <a:blip r:embed="rId3" cstate="print"/>
          <a:srcRect l="82403" t="27828" r="7270" b="54692"/>
          <a:stretch/>
        </p:blipFill>
        <p:spPr>
          <a:xfrm>
            <a:off x="914400" y="1676400"/>
            <a:ext cx="855902" cy="1107429"/>
          </a:xfrm>
          <a:prstGeom prst="rect">
            <a:avLst/>
          </a:prstGeom>
        </p:spPr>
      </p:pic>
      <p:pic>
        <p:nvPicPr>
          <p:cNvPr id="11" name="Picture 10" descr="ERP_technique.gif"/>
          <p:cNvPicPr>
            <a:picLocks noChangeAspect="1"/>
          </p:cNvPicPr>
          <p:nvPr/>
        </p:nvPicPr>
        <p:blipFill rotWithShape="1">
          <a:blip r:embed="rId3" cstate="print"/>
          <a:srcRect l="70410" t="27509" r="19263" b="54692"/>
          <a:stretch/>
        </p:blipFill>
        <p:spPr>
          <a:xfrm>
            <a:off x="914400" y="2808112"/>
            <a:ext cx="855902" cy="1194918"/>
          </a:xfrm>
          <a:prstGeom prst="rect">
            <a:avLst/>
          </a:prstGeom>
        </p:spPr>
      </p:pic>
      <p:pic>
        <p:nvPicPr>
          <p:cNvPr id="12" name="Picture 11" descr="ERP_technique.gif"/>
          <p:cNvPicPr>
            <a:picLocks noChangeAspect="1"/>
          </p:cNvPicPr>
          <p:nvPr/>
        </p:nvPicPr>
        <p:blipFill rotWithShape="1">
          <a:blip r:embed="rId3" cstate="print"/>
          <a:srcRect l="58251" t="27864" r="31422" b="53664"/>
          <a:stretch/>
        </p:blipFill>
        <p:spPr>
          <a:xfrm>
            <a:off x="914400" y="4038600"/>
            <a:ext cx="855902" cy="1240073"/>
          </a:xfrm>
          <a:prstGeom prst="rect">
            <a:avLst/>
          </a:prstGeom>
        </p:spPr>
      </p:pic>
      <p:pic>
        <p:nvPicPr>
          <p:cNvPr id="13" name="Picture 12" descr="ERP_technique.gif"/>
          <p:cNvPicPr>
            <a:picLocks noChangeAspect="1"/>
          </p:cNvPicPr>
          <p:nvPr/>
        </p:nvPicPr>
        <p:blipFill rotWithShape="1">
          <a:blip r:embed="rId3" cstate="print"/>
          <a:srcRect l="47424" t="26800" r="41583" b="54281"/>
          <a:stretch/>
        </p:blipFill>
        <p:spPr>
          <a:xfrm>
            <a:off x="914400" y="5257800"/>
            <a:ext cx="911122" cy="1270128"/>
          </a:xfrm>
          <a:prstGeom prst="rect">
            <a:avLst/>
          </a:prstGeom>
        </p:spPr>
      </p:pic>
      <p:pic>
        <p:nvPicPr>
          <p:cNvPr id="15" name="Picture 14" descr="ERP_technique.gif"/>
          <p:cNvPicPr>
            <a:picLocks noChangeAspect="1"/>
          </p:cNvPicPr>
          <p:nvPr/>
        </p:nvPicPr>
        <p:blipFill rotWithShape="1">
          <a:blip r:embed="rId3" cstate="print"/>
          <a:srcRect l="47112" t="57301" r="6359" b="5233"/>
          <a:stretch/>
        </p:blipFill>
        <p:spPr>
          <a:xfrm>
            <a:off x="3733800" y="1981200"/>
            <a:ext cx="4673308" cy="30480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685800" y="1295400"/>
            <a:ext cx="1295400" cy="54102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133600" y="3429000"/>
            <a:ext cx="16002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7018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6200" y="762000"/>
            <a:ext cx="8915400" cy="5750109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Channels – std dev of ROV (normalized)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6200" y="762000"/>
            <a:ext cx="8970043" cy="5715000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 – std dev of ROV (normalized)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ICA_L2_unregulariz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685800"/>
            <a:ext cx="9118883" cy="6096000"/>
          </a:xfrm>
        </p:spPr>
      </p:pic>
      <p:sp>
        <p:nvSpPr>
          <p:cNvPr id="9" name="TextBox 8"/>
          <p:cNvSpPr txBox="1"/>
          <p:nvPr/>
        </p:nvSpPr>
        <p:spPr>
          <a:xfrm>
            <a:off x="457200" y="76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ICA and Channel – std dev of ROV (normalized)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Log(ROV) - Channels</a:t>
            </a:r>
            <a:endParaRPr lang="en-US" sz="3200" dirty="0"/>
          </a:p>
        </p:txBody>
      </p:sp>
      <p:pic>
        <p:nvPicPr>
          <p:cNvPr id="4" name="Picture 3" descr="log rov channel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83050"/>
            <a:ext cx="9144000" cy="5720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Log(ROV) - ICA</a:t>
            </a:r>
            <a:endParaRPr lang="en-US" sz="3200" dirty="0"/>
          </a:p>
        </p:txBody>
      </p:sp>
      <p:pic>
        <p:nvPicPr>
          <p:cNvPr id="4" name="Picture 3" descr="log rov channel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1786"/>
            <a:ext cx="9144000" cy="57942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A Problem With Averaging</a:t>
            </a:r>
            <a:endParaRPr lang="en-US" dirty="0"/>
          </a:p>
        </p:txBody>
      </p:sp>
      <p:pic>
        <p:nvPicPr>
          <p:cNvPr id="4" name="Picture 3" descr="overlapping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6547" y="1219199"/>
            <a:ext cx="8472653" cy="5295918"/>
          </a:xfrm>
          <a:prstGeom prst="rect">
            <a:avLst/>
          </a:prstGeom>
        </p:spPr>
      </p:pic>
      <p:pic>
        <p:nvPicPr>
          <p:cNvPr id="5" name="Picture 4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1371600" y="1600200"/>
            <a:ext cx="479721" cy="424394"/>
          </a:xfrm>
          <a:prstGeom prst="rect">
            <a:avLst/>
          </a:prstGeom>
        </p:spPr>
      </p:pic>
      <p:pic>
        <p:nvPicPr>
          <p:cNvPr id="6" name="Picture 5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8217" b="54910"/>
          <a:stretch/>
        </p:blipFill>
        <p:spPr>
          <a:xfrm>
            <a:off x="2133600" y="1600200"/>
            <a:ext cx="255484" cy="385592"/>
          </a:xfrm>
          <a:prstGeom prst="rect">
            <a:avLst/>
          </a:prstGeom>
        </p:spPr>
      </p:pic>
      <p:pic>
        <p:nvPicPr>
          <p:cNvPr id="7" name="Picture 6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2819400" y="1600200"/>
            <a:ext cx="479721" cy="424394"/>
          </a:xfrm>
          <a:prstGeom prst="rect">
            <a:avLst/>
          </a:prstGeom>
        </p:spPr>
      </p:pic>
      <p:pic>
        <p:nvPicPr>
          <p:cNvPr id="8" name="Picture 7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3505200" y="1600200"/>
            <a:ext cx="479721" cy="424394"/>
          </a:xfrm>
          <a:prstGeom prst="rect">
            <a:avLst/>
          </a:prstGeom>
        </p:spPr>
      </p:pic>
      <p:pic>
        <p:nvPicPr>
          <p:cNvPr id="9" name="Picture 8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4191000" y="1600200"/>
            <a:ext cx="479721" cy="424394"/>
          </a:xfrm>
          <a:prstGeom prst="rect">
            <a:avLst/>
          </a:prstGeom>
        </p:spPr>
      </p:pic>
      <p:pic>
        <p:nvPicPr>
          <p:cNvPr id="10" name="Picture 9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4925390" y="1600200"/>
            <a:ext cx="479721" cy="424394"/>
          </a:xfrm>
          <a:prstGeom prst="rect">
            <a:avLst/>
          </a:prstGeom>
        </p:spPr>
      </p:pic>
      <p:pic>
        <p:nvPicPr>
          <p:cNvPr id="11" name="Picture 10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5638800" y="1600200"/>
            <a:ext cx="479721" cy="424394"/>
          </a:xfrm>
          <a:prstGeom prst="rect">
            <a:avLst/>
          </a:prstGeom>
        </p:spPr>
      </p:pic>
      <p:pic>
        <p:nvPicPr>
          <p:cNvPr id="12" name="Picture 11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6324600" y="1600200"/>
            <a:ext cx="479721" cy="424394"/>
          </a:xfrm>
          <a:prstGeom prst="rect">
            <a:avLst/>
          </a:prstGeom>
        </p:spPr>
      </p:pic>
      <p:pic>
        <p:nvPicPr>
          <p:cNvPr id="13" name="Picture 12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7010400" y="1600200"/>
            <a:ext cx="479721" cy="424394"/>
          </a:xfrm>
          <a:prstGeom prst="rect">
            <a:avLst/>
          </a:prstGeom>
        </p:spPr>
      </p:pic>
      <p:pic>
        <p:nvPicPr>
          <p:cNvPr id="14" name="Picture 13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4120" b="54035"/>
          <a:stretch/>
        </p:blipFill>
        <p:spPr>
          <a:xfrm>
            <a:off x="7696200" y="1600200"/>
            <a:ext cx="479721" cy="424394"/>
          </a:xfrm>
          <a:prstGeom prst="rect">
            <a:avLst/>
          </a:prstGeom>
        </p:spPr>
      </p:pic>
      <p:pic>
        <p:nvPicPr>
          <p:cNvPr id="15" name="Picture 14" descr="ERP_technique.gif"/>
          <p:cNvPicPr>
            <a:picLocks noChangeAspect="1"/>
          </p:cNvPicPr>
          <p:nvPr/>
        </p:nvPicPr>
        <p:blipFill rotWithShape="1">
          <a:blip r:embed="rId4" cstate="print"/>
          <a:srcRect l="47114" t="36390" r="48294" b="54078"/>
          <a:stretch/>
        </p:blipFill>
        <p:spPr>
          <a:xfrm>
            <a:off x="8382000" y="1600200"/>
            <a:ext cx="251295" cy="422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dirty="0" smtClean="0"/>
              <a:t>Looking for Templates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914400" y="2133600"/>
            <a:ext cx="1219200" cy="12192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133600" y="2133600"/>
            <a:ext cx="457200" cy="32004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590800" y="2133600"/>
            <a:ext cx="228600" cy="32004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57200" y="3352800"/>
            <a:ext cx="807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819400" y="2133600"/>
            <a:ext cx="3276600" cy="16764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6096000" y="3352800"/>
            <a:ext cx="609600" cy="4572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1371600" y="2133600"/>
            <a:ext cx="1219200" cy="1219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590800" y="2133600"/>
            <a:ext cx="457200" cy="3200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3048000" y="2133600"/>
            <a:ext cx="228600" cy="3200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276600" y="2133600"/>
            <a:ext cx="3276600" cy="16764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6553200" y="3352800"/>
            <a:ext cx="609600" cy="457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914400" y="1981200"/>
            <a:ext cx="5791200" cy="35052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089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Regression Model</a:t>
            </a:r>
            <a:endParaRPr lang="en-US" dirty="0"/>
          </a:p>
        </p:txBody>
      </p:sp>
      <p:pic>
        <p:nvPicPr>
          <p:cNvPr id="4" name="Picture 3" descr="matrix-multiplication-graphic2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3400" y="1143000"/>
            <a:ext cx="7924800" cy="562903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86200" y="5181600"/>
            <a:ext cx="3124200" cy="9144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62400" y="5334000"/>
            <a:ext cx="30447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Symbol" charset="2"/>
                <a:cs typeface="Symbol" charset="2"/>
              </a:rPr>
              <a:t>b’= (A</a:t>
            </a:r>
            <a:r>
              <a:rPr lang="en-US" sz="3200" baseline="30000" dirty="0" smtClean="0">
                <a:latin typeface="Symbol" charset="2"/>
                <a:cs typeface="Symbol" charset="2"/>
              </a:rPr>
              <a:t>T</a:t>
            </a:r>
            <a:r>
              <a:rPr lang="en-US" sz="3200" dirty="0" smtClean="0">
                <a:latin typeface="Symbol" charset="2"/>
                <a:cs typeface="Symbol" charset="2"/>
              </a:rPr>
              <a:t>A)</a:t>
            </a:r>
            <a:r>
              <a:rPr lang="en-US" sz="3200" baseline="30000" dirty="0" smtClean="0">
                <a:latin typeface="Symbol" charset="2"/>
                <a:cs typeface="Symbol" charset="2"/>
              </a:rPr>
              <a:t>-1 </a:t>
            </a:r>
            <a:r>
              <a:rPr lang="en-US" sz="3200" dirty="0" err="1" smtClean="0">
                <a:latin typeface="Symbol" charset="2"/>
                <a:cs typeface="Symbol" charset="2"/>
              </a:rPr>
              <a:t>A</a:t>
            </a:r>
            <a:r>
              <a:rPr lang="en-US" sz="3200" baseline="30000" dirty="0" err="1" smtClean="0">
                <a:latin typeface="Symbol" charset="2"/>
                <a:cs typeface="Symbol" charset="2"/>
              </a:rPr>
              <a:t>T</a:t>
            </a:r>
            <a:r>
              <a:rPr lang="en-US" sz="3200" dirty="0" err="1" smtClean="0">
                <a:latin typeface="+mj-lt"/>
                <a:cs typeface="Symbol" charset="2"/>
              </a:rPr>
              <a:t>y</a:t>
            </a:r>
            <a:endParaRPr lang="en-US" sz="3200" dirty="0">
              <a:latin typeface="Symbol" charset="2"/>
              <a:cs typeface="Symbol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Rapid Serial Visual Presentation</a:t>
            </a:r>
            <a:endParaRPr lang="en-US" dirty="0"/>
          </a:p>
        </p:txBody>
      </p:sp>
      <p:pic>
        <p:nvPicPr>
          <p:cNvPr id="5" name="Picture 4" descr="googlemapsairplan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447800"/>
            <a:ext cx="5257800" cy="48732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- RSVP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/>
          <a:lstStyle/>
          <a:p>
            <a:pPr lvl="1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 descr="experiment design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1524000"/>
            <a:ext cx="7696200" cy="483359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7940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066800"/>
          <a:ext cx="8229600" cy="431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/>
                <a:gridCol w="56388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 smtClean="0"/>
                        <a:t>Event Type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 smtClean="0"/>
                        <a:t>Description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Non-target frame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Target frame (contains airplane)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“No targets” response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“One target” response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Block start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Start of trial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“Correct” feedback given to participant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“Incorrect” feedback given to participant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Burst start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4601</TotalTime>
  <Words>542</Words>
  <Application>Microsoft Office PowerPoint</Application>
  <PresentationFormat>On-screen Show (4:3)</PresentationFormat>
  <Paragraphs>143</Paragraphs>
  <Slides>34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 ERP v. Regressed ERP (rERP)  </vt:lpstr>
      <vt:lpstr>Background</vt:lpstr>
      <vt:lpstr>Averaged Event Related Potential</vt:lpstr>
      <vt:lpstr>A Problem With Averaging</vt:lpstr>
      <vt:lpstr>Looking for Templates</vt:lpstr>
      <vt:lpstr>Regression Model</vt:lpstr>
      <vt:lpstr>Rapid Serial Visual Presentation</vt:lpstr>
      <vt:lpstr>Experiment - RSVP</vt:lpstr>
      <vt:lpstr>Slide 9</vt:lpstr>
      <vt:lpstr>Analysis</vt:lpstr>
      <vt:lpstr>Slide 11</vt:lpstr>
      <vt:lpstr>Slide 12</vt:lpstr>
      <vt:lpstr>Slide 13</vt:lpstr>
      <vt:lpstr>Map</vt:lpstr>
      <vt:lpstr>Analysis</vt:lpstr>
      <vt:lpstr>Comp 17, Event type 1 – ERP &amp; rERP </vt:lpstr>
      <vt:lpstr>Comp 17 – ERP &amp; rERP </vt:lpstr>
      <vt:lpstr>Comp 17 – ERP &amp; rERP 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Conclusion</vt:lpstr>
      <vt:lpstr>Previous Work</vt:lpstr>
      <vt:lpstr>Slide 30</vt:lpstr>
      <vt:lpstr>Slide 31</vt:lpstr>
      <vt:lpstr>Slide 32</vt:lpstr>
      <vt:lpstr>Log(ROV) - Channels</vt:lpstr>
      <vt:lpstr>Log(ROV) - ICA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229</cp:revision>
  <dcterms:created xsi:type="dcterms:W3CDTF">2013-01-12T00:28:27Z</dcterms:created>
  <dcterms:modified xsi:type="dcterms:W3CDTF">2013-03-22T23:25:38Z</dcterms:modified>
</cp:coreProperties>
</file>

<file path=docProps/thumbnail.jpeg>
</file>